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16642364148925848"/>
          <c:y val="0"/>
        </c:manualLayout>
      </c:layout>
    </c:title>
    <c:view3D>
      <c:rotX val="75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 от общей суммы доходов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3.0864197530864248E-2"/>
                  <c:y val="-2.8060326608944881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401234567901237E-2"/>
                  <c:y val="-1.6836195965366937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5.8641975308641972E-2"/>
                  <c:y val="0.10382320845309614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3.7037037037037056E-2"/>
                  <c:y val="5.6120653217889786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6.0185185185185175E-2"/>
                  <c:y val="-2.8060326608944893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7.8703703703703817E-2"/>
                  <c:y val="-1.964244957371505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6.6358146203946797E-2"/>
                  <c:y val="-7.0151037469815838E-2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0.16358012540099179"/>
                  <c:y val="0"/>
                </c:manualLayout>
              </c:layout>
              <c:dLblPos val="outEnd"/>
              <c:showVal val="1"/>
            </c:dLbl>
            <c:dLblPos val="outEnd"/>
            <c:showVal val="1"/>
            <c:showLeaderLines val="1"/>
          </c:dLbls>
          <c:cat>
            <c:strRef>
              <c:f>Лист1!$A$2:$A$9</c:f>
              <c:strCache>
                <c:ptCount val="8"/>
                <c:pt idx="0">
                  <c:v>НДФЛ 42,3 %</c:v>
                </c:pt>
                <c:pt idx="1">
                  <c:v>Акцизы 4,8 %</c:v>
                </c:pt>
                <c:pt idx="2">
                  <c:v>ЕСХН 34,5%</c:v>
                </c:pt>
                <c:pt idx="3">
                  <c:v>Налог на имущество физ лиц 5,2%</c:v>
                </c:pt>
                <c:pt idx="4">
                  <c:v>Земельный налог 11,2% </c:v>
                </c:pt>
                <c:pt idx="5">
                  <c:v>Аренда земли 0,9 %</c:v>
                </c:pt>
                <c:pt idx="6">
                  <c:v>Аренда имущества 0,6%</c:v>
                </c:pt>
                <c:pt idx="7">
                  <c:v>Доходы от МУП, 0,1%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42.3</c:v>
                </c:pt>
                <c:pt idx="1">
                  <c:v>4.8</c:v>
                </c:pt>
                <c:pt idx="2">
                  <c:v>34.5</c:v>
                </c:pt>
                <c:pt idx="3">
                  <c:v>5.2</c:v>
                </c:pt>
                <c:pt idx="4">
                  <c:v>11.2</c:v>
                </c:pt>
                <c:pt idx="5">
                  <c:v>0.9</c:v>
                </c:pt>
                <c:pt idx="6">
                  <c:v>0.6</c:v>
                </c:pt>
                <c:pt idx="7">
                  <c:v>0.1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4746524739963063"/>
          <c:y val="2.6381125961480722E-4"/>
          <c:w val="0.34327549334111057"/>
          <c:h val="0.89310694762639464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explosion val="25"/>
          <c:dPt>
            <c:idx val="0"/>
            <c:explosion val="27"/>
          </c:dPt>
          <c:dPt>
            <c:idx val="3"/>
            <c:explosion val="30"/>
          </c:dPt>
          <c:dLbls>
            <c:dLbl>
              <c:idx val="0"/>
              <c:layout>
                <c:manualLayout>
                  <c:x val="-2.6234932439000724E-2"/>
                  <c:y val="-0.19340303930898242"/>
                </c:manualLayout>
              </c:layout>
              <c:showVal val="1"/>
            </c:dLbl>
            <c:dLbl>
              <c:idx val="1"/>
              <c:layout>
                <c:manualLayout>
                  <c:x val="-6.6685085416954455E-3"/>
                  <c:y val="-9.527844345543765E-2"/>
                </c:manualLayout>
              </c:layout>
              <c:showVal val="1"/>
            </c:dLbl>
            <c:dLbl>
              <c:idx val="3"/>
              <c:layout>
                <c:manualLayout>
                  <c:x val="-4.8130611962978319E-2"/>
                  <c:y val="0.15153410171554643"/>
                </c:manualLayout>
              </c:layout>
              <c:showVal val="1"/>
            </c:dLbl>
            <c:dLbl>
              <c:idx val="4"/>
              <c:layout>
                <c:manualLayout>
                  <c:x val="-6.0002794789540306E-2"/>
                  <c:y val="0.11787878071473408"/>
                </c:manualLayout>
              </c:layout>
              <c:showVal val="1"/>
            </c:dLbl>
            <c:dLbl>
              <c:idx val="5"/>
              <c:layout>
                <c:manualLayout>
                  <c:x val="-3.4989549917371444E-2"/>
                  <c:y val="-4.1062421411752592E-2"/>
                </c:manualLayout>
              </c:layout>
              <c:showVal val="1"/>
            </c:dLbl>
            <c:dLbl>
              <c:idx val="6"/>
              <c:layout>
                <c:manualLayout>
                  <c:x val="-6.6308629824049878E-2"/>
                  <c:y val="-0.16696225753502653"/>
                </c:manualLayout>
              </c:layout>
              <c:showVal val="1"/>
            </c:dLbl>
            <c:dLbl>
              <c:idx val="7"/>
              <c:layout>
                <c:manualLayout>
                  <c:x val="-7.4470691163604594E-2"/>
                  <c:y val="-0.14341500361359574"/>
                </c:manualLayout>
              </c:layout>
              <c:showVal val="1"/>
            </c:dLbl>
            <c:dLbl>
              <c:idx val="8"/>
              <c:layout>
                <c:manualLayout>
                  <c:x val="8.4535943423738727E-2"/>
                  <c:y val="-7.6771727917351512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 18,4 %</c:v>
                </c:pt>
                <c:pt idx="1">
                  <c:v>Национальная оборона 0,3 %</c:v>
                </c:pt>
                <c:pt idx="2">
                  <c:v>Национальная безопасность и правоохранительная деятельность 0,3%</c:v>
                </c:pt>
                <c:pt idx="3">
                  <c:v>Национальная экономика 13,2 %</c:v>
                </c:pt>
                <c:pt idx="4">
                  <c:v>Жилищно-коммунальное хозяйство 45,7%</c:v>
                </c:pt>
                <c:pt idx="5">
                  <c:v>Образование 0,1%</c:v>
                </c:pt>
                <c:pt idx="6">
                  <c:v>Культура 18 %</c:v>
                </c:pt>
                <c:pt idx="7">
                  <c:v>Социальная политика 0,1 %</c:v>
                </c:pt>
                <c:pt idx="8">
                  <c:v>Физическая культура и спорт 3,9%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18.399999999999999</c:v>
                </c:pt>
                <c:pt idx="1">
                  <c:v>0.3</c:v>
                </c:pt>
                <c:pt idx="2">
                  <c:v>0.3</c:v>
                </c:pt>
                <c:pt idx="3">
                  <c:v>13.2</c:v>
                </c:pt>
                <c:pt idx="4">
                  <c:v>45.7</c:v>
                </c:pt>
                <c:pt idx="5">
                  <c:v>0.1</c:v>
                </c:pt>
                <c:pt idx="6">
                  <c:v>18</c:v>
                </c:pt>
                <c:pt idx="7">
                  <c:v>0.1</c:v>
                </c:pt>
                <c:pt idx="8">
                  <c:v>3.9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4660493827160581"/>
          <c:y val="9.5073689289992044E-4"/>
          <c:w val="0.35339506172839508"/>
          <c:h val="0.99904926310710063"/>
        </c:manualLayout>
      </c:layout>
      <c:txPr>
        <a:bodyPr/>
        <a:lstStyle/>
        <a:p>
          <a:pPr>
            <a:defRPr sz="14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75646-6F69-4D77-BB46-350CFF5200A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079DF-D656-4138-B3A2-80AD5D32B4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079DF-D656-4138-B3A2-80AD5D32B44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079DF-D656-4138-B3A2-80AD5D32B44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/>
              <a:t>Отчет об исполнении бюджета Сенного сельского поселения Темрюкского района</a:t>
            </a:r>
            <a:br>
              <a:rPr lang="ru-RU" sz="5400" b="1" dirty="0" smtClean="0"/>
            </a:br>
            <a:r>
              <a:rPr lang="ru-RU" sz="5400" b="1" dirty="0" smtClean="0"/>
              <a:t>за </a:t>
            </a:r>
            <a:r>
              <a:rPr lang="ru-RU" sz="5400" b="1" dirty="0" smtClean="0"/>
              <a:t>2024 </a:t>
            </a:r>
            <a:r>
              <a:rPr lang="ru-RU" sz="5400" b="1" dirty="0" smtClean="0"/>
              <a:t>год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8600"/>
          </a:xfrm>
        </p:spPr>
        <p:txBody>
          <a:bodyPr>
            <a:normAutofit fontScale="32500" lnSpcReduction="20000"/>
          </a:bodyPr>
          <a:lstStyle/>
          <a:p>
            <a:pPr algn="l"/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1.Доходная часть бюджета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305800" cy="5638800"/>
          </a:xfrm>
        </p:spPr>
        <p:txBody>
          <a:bodyPr>
            <a:normAutofit fontScale="40000" lnSpcReduction="20000"/>
          </a:bodyPr>
          <a:lstStyle/>
          <a:p>
            <a:pPr indent="374650"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год в бюджет Сенного сельского поселения Темрюкского района поступило доходов в сумме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115 898,9 тысяч 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рублей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, в том числе налоговые и неналоговые доходы в сумме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96 747,8 тысяч 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рублей,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безвозмездные поступлений из бюджетов других уровней в сумме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19 151,1 тысяч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рублей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indent="374650"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Неизменно основными источниками поступления налоговых доходов в бюджет поселения являются отчисления от уплаты акцизов, налога на доходы физических лиц, ЕСХН, земельный налог и налог на имущество физических лиц.</a:t>
            </a:r>
          </a:p>
          <a:p>
            <a:pPr indent="374650"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В доход бюджета Сенного сельского поселения Темрюкского района поступает 15 % от уплаты налога на доходы физических лиц. За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год поступило НДФЛ в сумме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40 971,9 тысяч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рублей, или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131,2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% к плану; темп роста  –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117,1%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год к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2023).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indent="374650"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году поступление от уплаты акцизов на дизельное топливо, моторные масла, автомобильный, прямогонный бензин, который образует дорожный фонд Сенного сельского поселения Темрюкского района, составило 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4 640,2 тысяч 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рублей, или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110,5%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к плану, темп роста –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103,6%.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indent="374650"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Единый сельскохозяйственный налог поступил в сумме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33 423,8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. или 100 % к плану, темп роста –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в 2,3 раза.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indent="374650"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Земельный налог поступает в размере 100 % от суммы уплаченного налога. В 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году земельного налога поступило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10 846,3 тысяч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рублей, или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132,3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% к плану, темп роста –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143,6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%.</a:t>
            </a:r>
          </a:p>
          <a:p>
            <a:pPr indent="374650"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В бюджет поселения налог на имущество физических лиц поступает в размере 100 %. В 2023 году поступило налога в сумме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5 076,5 тыс.руб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. или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138,7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% к  плану, темп роста  –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105,3%.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indent="374650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Сумма перечисленных безвозмездных поступлений из бюджетов других уровней составила:</a:t>
            </a:r>
          </a:p>
          <a:p>
            <a:pPr marL="717550" indent="0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из федерального бюджета –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3 444,8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тыс. рублей;</a:t>
            </a:r>
          </a:p>
          <a:p>
            <a:pPr marL="717550" indent="0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из краевого бюджета  –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3 945,3 тыс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. рублей;</a:t>
            </a:r>
          </a:p>
          <a:p>
            <a:pPr marL="717550" indent="0">
              <a:tabLst>
                <a:tab pos="358775" algn="l"/>
              </a:tabLst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из районного бюджета –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11 761,0 тыс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. рублей.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 anchor="t">
            <a:normAutofit fontScale="90000"/>
          </a:bodyPr>
          <a:lstStyle/>
          <a:p>
            <a:r>
              <a:rPr lang="ru-RU" sz="3100" dirty="0" smtClean="0"/>
              <a:t>Налоговые и неналоговые доходы бюджета поселения за </a:t>
            </a:r>
            <a:r>
              <a:rPr lang="ru-RU" sz="3100" dirty="0" smtClean="0"/>
              <a:t>2024 </a:t>
            </a:r>
            <a:r>
              <a:rPr lang="ru-RU" sz="3100" dirty="0" smtClean="0"/>
              <a:t>год, тыс. рублей: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481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295400"/>
                <a:gridCol w="12192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Наименование доходов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Фактическое исполнение  </a:t>
                      </a:r>
                      <a:r>
                        <a:rPr lang="ru-RU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2023год</a:t>
                      </a:r>
                      <a:endParaRPr lang="ru-RU" sz="1000" b="1" kern="1200" dirty="0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Фактическое исполнение  </a:t>
                      </a:r>
                      <a:r>
                        <a:rPr lang="ru-RU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2024год</a:t>
                      </a:r>
                      <a:endParaRPr lang="ru-RU" sz="1000" b="1" kern="1200" dirty="0" smtClean="0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% от общего объема доходов 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2024 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% к плану 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2024 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темп роста 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2024г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. в % к 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2023г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НДФЛ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34 992,3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40 971,9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42,3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131,2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117,1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Акцизы на автомобильный бензин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4 478,4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4 640,2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4,8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110,5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103,6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ЕСХН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14 648,6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33 423,8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34,5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228,2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Налог на имущество физических лиц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4 821,5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5 076,6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5,2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138,7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105,3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Земельный налог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7 553,9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10 846,3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11,2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132,3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143,6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5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Аренда земли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1 010,2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851,5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0,9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138,4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84,3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Доходы</a:t>
                      </a:r>
                      <a:r>
                        <a:rPr lang="ru-RU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от МУП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63,6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100,1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Аренда имущества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25,6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557,6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0,6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81,2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2178,0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реализации земли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55 656,2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Доходы от реализации имущества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360,1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Денежные взыскания (штрафы)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178,4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168,2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120,8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94,3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Прочие неналоговые доходы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148,3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 налоговых и неналоговых  доходов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123 725,2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123 725,2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Налоговые и неналоговые доходы бюджета поселения за </a:t>
            </a:r>
            <a:r>
              <a:rPr lang="ru-RU" dirty="0" smtClean="0"/>
              <a:t>2024 </a:t>
            </a:r>
            <a:r>
              <a:rPr lang="ru-RU" dirty="0" smtClean="0"/>
              <a:t>год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2.Расходная часть бюджета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25000" lnSpcReduction="20000"/>
          </a:bodyPr>
          <a:lstStyle/>
          <a:p>
            <a:pPr marL="268288" indent="449263" algn="just"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268288" indent="449263" algn="just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Общий объем расходов бюджета поселения за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год составил </a:t>
            </a: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117 787,1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тысяч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рублей, что составляет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99,2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% от утвержденного плана. В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году администрацией Сенного сельского поселения Темрюкского района проводились мероприятия в рамках 19 муниципальных программ на общую сумму </a:t>
            </a: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114 617,1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 тыс. рублей, из которых освоено </a:t>
            </a: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113 701,6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. рублей, что составляет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99,2%.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 marL="268288" indent="449263" algn="just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Основными из них стали:</a:t>
            </a:r>
          </a:p>
          <a:p>
            <a:pPr marL="268288" indent="449263" algn="just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Муниципальная   программа    «Благоустройство    территории     Сенного сельского поселения Темрюкского района», объем финансирования программы составил </a:t>
            </a: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36 295,0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. рублей, в том числе:</a:t>
            </a:r>
          </a:p>
          <a:p>
            <a:pPr marL="268288" indent="449263" algn="just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на  уличное  освещение израсходовано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2 717,5 тыс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. рублей;</a:t>
            </a:r>
          </a:p>
          <a:p>
            <a:pPr marL="268288" indent="449263" algn="just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на  прочие мероприятия по благоустройству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12 451,6 тыс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. рублей;</a:t>
            </a:r>
          </a:p>
          <a:p>
            <a:pPr marL="268288" indent="449263" algn="just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на обеспечение деятельности МБУ «Благоустройство и озеленение Сенное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»          21 126,0 тыс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. рублей.</a:t>
            </a:r>
          </a:p>
          <a:p>
            <a:pPr marL="268288" indent="449263" algn="just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Муниципальная   программа  «Формирование комфортной городской среды Сенного сельского поселения Темрюкского района», объем финансирования программы составил </a:t>
            </a: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16 734,3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рублей.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 marL="268288" indent="449263" algn="just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Муниципальная программа «Строительство, реконструкция, капитальный ремонт, ремонт и  содержание автомобильных дорог местного значения Сенного сельского поселения Темрюкского района», объем финансирования программы составил </a:t>
            </a: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15 006,9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. рублей.</a:t>
            </a:r>
          </a:p>
          <a:p>
            <a:pPr marL="268288" indent="449263" algn="just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Муниципальная программа «Развитие культуры Сенного сельского поселения Темрюкского района», объем финансирования программы составил  </a:t>
            </a: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13 797,1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. рублей.</a:t>
            </a:r>
          </a:p>
          <a:p>
            <a:pPr>
              <a:buNone/>
            </a:pPr>
            <a:r>
              <a:rPr lang="ru-RU" sz="4000" dirty="0" smtClean="0"/>
              <a:t> </a:t>
            </a:r>
          </a:p>
          <a:p>
            <a:pPr marL="0" indent="538163">
              <a:buNone/>
            </a:pPr>
            <a:endParaRPr lang="ru-RU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/>
              <a:t>Расходы бюджета поселения 2023-2024 годы, тыс. рублей: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09600" y="943905"/>
          <a:ext cx="7433188" cy="5767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1974"/>
                <a:gridCol w="862781"/>
                <a:gridCol w="1061884"/>
                <a:gridCol w="1061884"/>
                <a:gridCol w="1061884"/>
                <a:gridCol w="862781"/>
              </a:tblGrid>
              <a:tr h="503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раздела классификации расходов</a:t>
                      </a:r>
                      <a:endParaRPr lang="ru-RU" sz="1000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2023 </a:t>
                      </a:r>
                      <a:r>
                        <a:rPr lang="ru-RU" sz="1000" b="1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000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2024 </a:t>
                      </a:r>
                      <a:r>
                        <a:rPr lang="ru-RU" sz="1000" b="1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000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 от общего объема расходов </a:t>
                      </a: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2024 года</a:t>
                      </a:r>
                      <a:endParaRPr lang="ru-RU" sz="1000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% к плану 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2024 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темп роста 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2024г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. в % к 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2023г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Общегосударственные вопросы 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19 452,0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21 626,8 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18,4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99,7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111,2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09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оборона (содержание ВУС)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296,6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355,1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119,7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4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безопасность и правоохранительная деятельность (ГО ЧС,  пожарная безопасность)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1 284,6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315,3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24,5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4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экономика  (БДД, строительство, реконструкция, ремонт и содержание дорог)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18 777,3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15 576,0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13,2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98,0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83,0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4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Жилищно-коммунальное хозяйство (уличное освещение, благоустройство и озеленение)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102 949,2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53 819,5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45,7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98,9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52,3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4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Образование (трудоустройство молодежи)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91,7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155,3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169,3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0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Культура и кинематография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12 195,8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21 210,6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18,0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173,9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8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Социальная политика (пенсионное обеспечение за выслугу лет)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108,0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153,0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141,7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22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Физическая культура и спорт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444,7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4 575,6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3,9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1028,9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Calibri"/>
                          <a:ea typeface="Times New Roman"/>
                          <a:cs typeface="Times New Roman"/>
                        </a:rPr>
                        <a:t>155 599,9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Calibri"/>
                          <a:ea typeface="Times New Roman"/>
                          <a:cs typeface="Times New Roman"/>
                        </a:rPr>
                        <a:t>117 787,1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Calibri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Calibri"/>
                          <a:ea typeface="Times New Roman"/>
                          <a:cs typeface="Times New Roman"/>
                        </a:rPr>
                        <a:t>99,2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Средства местного бюджета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110 521,6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98 636,0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83,7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 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Средства районного бюджета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ru-RU" sz="12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399,5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11 761,0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10,0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Средства краевого бюджета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34 382,2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3 945,3</a:t>
                      </a:r>
                      <a:endParaRPr lang="ru-RU" sz="12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3,3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Средства федерального бюджета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296,6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3 444,8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3,0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Расходы бюджета по разделам бюджетной классификации</a:t>
            </a:r>
            <a:endParaRPr lang="ru-RU" sz="32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04800" y="1371600"/>
          <a:ext cx="8686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765</Words>
  <PresentationFormat>Экран (4:3)</PresentationFormat>
  <Paragraphs>218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Отчет об исполнении бюджета Сенного сельского поселения Темрюкского района за 2024 год</vt:lpstr>
      <vt:lpstr>1.Доходная часть бюджета  </vt:lpstr>
      <vt:lpstr>Налоговые и неналоговые доходы бюджета поселения за 2024 год, тыс. рублей: </vt:lpstr>
      <vt:lpstr>Налоговые и неналоговые доходы бюджета поселения за 2024 год</vt:lpstr>
      <vt:lpstr>2.Расходная часть бюджета</vt:lpstr>
      <vt:lpstr>Расходы бюджета поселения 2023-2024 годы, тыс. рублей: </vt:lpstr>
      <vt:lpstr>Расходы бюджета по разделам бюджетной классификации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 Сенного сельского поселения  на 2024 год</dc:title>
  <dc:creator>Админ</dc:creator>
  <cp:lastModifiedBy>Админ</cp:lastModifiedBy>
  <cp:revision>89</cp:revision>
  <dcterms:created xsi:type="dcterms:W3CDTF">2023-11-17T07:17:47Z</dcterms:created>
  <dcterms:modified xsi:type="dcterms:W3CDTF">2025-04-22T10:55:59Z</dcterms:modified>
</cp:coreProperties>
</file>