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16642364148925848"/>
          <c:y val="0"/>
        </c:manualLayout>
      </c:layout>
    </c:title>
    <c:view3D>
      <c:rotX val="75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общей суммы доходов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3.0864197530864251E-2"/>
                  <c:y val="-2.8060326608944881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0.10802469135802478"/>
                  <c:y val="-1.6836195965366951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-5.8641975308641972E-2"/>
                  <c:y val="0.10382320845309616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8.3333333333333481E-2"/>
                  <c:y val="-2.2448261287156011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-4.3209876543209826E-2"/>
                  <c:y val="-3.0866359269839404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-7.8703703703703817E-2"/>
                  <c:y val="-1.9642449573715054E-2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6.3271483425682895E-2"/>
                  <c:y val="-1.9642449573715054E-2"/>
                </c:manualLayout>
              </c:layout>
              <c:dLblPos val="outEnd"/>
              <c:showVal val="1"/>
            </c:dLbl>
            <c:dLbl>
              <c:idx val="7"/>
              <c:layout>
                <c:manualLayout>
                  <c:x val="0.16358012540099179"/>
                  <c:y val="0"/>
                </c:manualLayout>
              </c:layout>
              <c:dLblPos val="outEnd"/>
              <c:showVal val="1"/>
            </c:dLbl>
            <c:dLblPos val="outEnd"/>
            <c:showVal val="1"/>
            <c:showLeaderLines val="1"/>
          </c:dLbls>
          <c:cat>
            <c:strRef>
              <c:f>Лист1!$A$2:$A$10</c:f>
              <c:strCache>
                <c:ptCount val="9"/>
                <c:pt idx="0">
                  <c:v>НДФЛ 47,9%</c:v>
                </c:pt>
                <c:pt idx="1">
                  <c:v>Акцизы 5,8%</c:v>
                </c:pt>
                <c:pt idx="2">
                  <c:v>Туристический налог 0,03 %</c:v>
                </c:pt>
                <c:pt idx="3">
                  <c:v>ЕСХН 27,2%</c:v>
                </c:pt>
                <c:pt idx="4">
                  <c:v>Налог на имущество физ лиц 5,7 %</c:v>
                </c:pt>
                <c:pt idx="5">
                  <c:v>Земельный налог 12,4 % </c:v>
                </c:pt>
                <c:pt idx="6">
                  <c:v>Аренда земли 0,9 %</c:v>
                </c:pt>
                <c:pt idx="7">
                  <c:v>Аренда имущества 0,03 %</c:v>
                </c:pt>
                <c:pt idx="8">
                  <c:v>Административные штрафы 0,01%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47.9</c:v>
                </c:pt>
                <c:pt idx="1">
                  <c:v>5.8</c:v>
                </c:pt>
                <c:pt idx="2">
                  <c:v>3.0000000000000006E-2</c:v>
                </c:pt>
                <c:pt idx="3">
                  <c:v>27.2</c:v>
                </c:pt>
                <c:pt idx="4">
                  <c:v>5.7</c:v>
                </c:pt>
                <c:pt idx="5">
                  <c:v>12.4</c:v>
                </c:pt>
                <c:pt idx="6">
                  <c:v>0.9</c:v>
                </c:pt>
                <c:pt idx="7">
                  <c:v>3.0000000000000006E-2</c:v>
                </c:pt>
                <c:pt idx="8">
                  <c:v>1.0000000000000002E-2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820598814037166"/>
          <c:y val="1.7100007224981745E-2"/>
          <c:w val="0.34327549334111057"/>
          <c:h val="0.96606379680965138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explosion val="25"/>
          <c:dPt>
            <c:idx val="0"/>
            <c:explosion val="27"/>
          </c:dPt>
          <c:dPt>
            <c:idx val="3"/>
            <c:explosion val="30"/>
          </c:dPt>
          <c:dLbls>
            <c:dLbl>
              <c:idx val="0"/>
              <c:layout>
                <c:manualLayout>
                  <c:x val="-2.6234932439000738E-2"/>
                  <c:y val="-0.19340303930898242"/>
                </c:manualLayout>
              </c:layout>
              <c:showVal val="1"/>
            </c:dLbl>
            <c:dLbl>
              <c:idx val="1"/>
              <c:layout>
                <c:manualLayout>
                  <c:x val="3.5729152277018006E-2"/>
                  <c:y val="-4.4553805774278206E-2"/>
                </c:manualLayout>
              </c:layout>
              <c:showVal val="1"/>
            </c:dLbl>
            <c:dLbl>
              <c:idx val="3"/>
              <c:layout>
                <c:manualLayout>
                  <c:x val="-8.9066236512102701E-2"/>
                  <c:y val="0.12979491878303026"/>
                </c:manualLayout>
              </c:layout>
              <c:showVal val="1"/>
            </c:dLbl>
            <c:dLbl>
              <c:idx val="4"/>
              <c:layout>
                <c:manualLayout>
                  <c:x val="-6.0002794789540327E-2"/>
                  <c:y val="0.11787878071473408"/>
                </c:manualLayout>
              </c:layout>
              <c:showVal val="1"/>
            </c:dLbl>
            <c:dLbl>
              <c:idx val="5"/>
              <c:layout>
                <c:manualLayout>
                  <c:x val="-3.4989549917371444E-2"/>
                  <c:y val="-4.1062421411752592E-2"/>
                </c:manualLayout>
              </c:layout>
              <c:showVal val="1"/>
            </c:dLbl>
            <c:dLbl>
              <c:idx val="6"/>
              <c:layout>
                <c:manualLayout>
                  <c:x val="-6.6308629824049892E-2"/>
                  <c:y val="-0.16696225753502658"/>
                </c:manualLayout>
              </c:layout>
              <c:showVal val="1"/>
            </c:dLbl>
            <c:dLbl>
              <c:idx val="7"/>
              <c:layout>
                <c:manualLayout>
                  <c:x val="-7.4470691163604594E-2"/>
                  <c:y val="-0.14341500361359574"/>
                </c:manualLayout>
              </c:layout>
              <c:showVal val="1"/>
            </c:dLbl>
            <c:dLbl>
              <c:idx val="8"/>
              <c:layout>
                <c:manualLayout>
                  <c:x val="8.4535943423738727E-2"/>
                  <c:y val="-7.6771727917351512E-2"/>
                </c:manualLayout>
              </c:layout>
              <c:showVal val="1"/>
            </c:dLbl>
            <c:showVal val="1"/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 26,3 %</c:v>
                </c:pt>
                <c:pt idx="1">
                  <c:v>Национальная оборона 0,5 %</c:v>
                </c:pt>
                <c:pt idx="2">
                  <c:v>Национальная безопасность и правоохранительная деятельность 0,7%</c:v>
                </c:pt>
                <c:pt idx="3">
                  <c:v>Национальная экономика 11,9 %</c:v>
                </c:pt>
                <c:pt idx="4">
                  <c:v>Жилищно-коммунальное хозяйство 40,6 %</c:v>
                </c:pt>
                <c:pt idx="5">
                  <c:v>Образование 0,5%</c:v>
                </c:pt>
                <c:pt idx="6">
                  <c:v>Культура 15,6 %</c:v>
                </c:pt>
                <c:pt idx="7">
                  <c:v>Социальная политика 0,4 %</c:v>
                </c:pt>
                <c:pt idx="8">
                  <c:v>Физическая культура и спорт 0,6 %</c:v>
                </c:pt>
                <c:pt idx="9">
                  <c:v>Прочие межбюджетный трансферты 2,9 %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26.3</c:v>
                </c:pt>
                <c:pt idx="1">
                  <c:v>0.5</c:v>
                </c:pt>
                <c:pt idx="2">
                  <c:v>0.70000000000000018</c:v>
                </c:pt>
                <c:pt idx="3">
                  <c:v>11.9</c:v>
                </c:pt>
                <c:pt idx="4">
                  <c:v>40.6</c:v>
                </c:pt>
                <c:pt idx="5">
                  <c:v>0.5</c:v>
                </c:pt>
                <c:pt idx="6">
                  <c:v>15.6</c:v>
                </c:pt>
                <c:pt idx="7">
                  <c:v>0.4</c:v>
                </c:pt>
                <c:pt idx="8">
                  <c:v>0.6000000000000002</c:v>
                </c:pt>
                <c:pt idx="9">
                  <c:v>2.9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929502233273494"/>
          <c:y val="9.5077789189394833E-4"/>
          <c:w val="0.35339506172839508"/>
          <c:h val="0.99904926310710063"/>
        </c:manualLayout>
      </c:layout>
      <c:txPr>
        <a:bodyPr/>
        <a:lstStyle/>
        <a:p>
          <a:pPr>
            <a:defRPr sz="1400" baseline="0"/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75646-6F69-4D77-BB46-350CFF5200A0}" type="datetimeFigureOut">
              <a:rPr lang="ru-RU" smtClean="0"/>
              <a:pPr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0079DF-D656-4138-B3A2-80AD5D32B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79DF-D656-4138-B3A2-80AD5D32B44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079DF-D656-4138-B3A2-80AD5D32B44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/>
              <a:t>Проект бюджета Сенного сельского поселения </a:t>
            </a:r>
            <a:br>
              <a:rPr lang="ru-RU" sz="5400" b="1" dirty="0" smtClean="0"/>
            </a:br>
            <a:r>
              <a:rPr lang="ru-RU" sz="5400" b="1" dirty="0" smtClean="0"/>
              <a:t>на 2026 год</a:t>
            </a:r>
            <a:endParaRPr lang="ru-RU" sz="5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1.Доходная часть бюджета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indent="374650" algn="just">
              <a:buNone/>
              <a:tabLst>
                <a:tab pos="358775" algn="l"/>
              </a:tabLst>
            </a:pPr>
            <a:r>
              <a:rPr lang="ru-RU" b="1" dirty="0" smtClean="0"/>
              <a:t> </a:t>
            </a:r>
            <a:r>
              <a:rPr lang="ru-RU" dirty="0" smtClean="0"/>
              <a:t>	В основу расчетов при формировании доходной части бюджета Сенного сельского поселения Темрюкского района  на 2024 год  положены прогнозные данные по социально-экономическому развитию поселения на 2026 год, расчет налогового и неналогового потенциала территории, показатели собираемости налогов  за предшествующие годы, учтены изменения налогового и бюджетного законодательства и другие параметры, влияющие на изменение налогооблагаемой базы.</a:t>
            </a:r>
          </a:p>
          <a:p>
            <a:pPr indent="374650" algn="just">
              <a:buNone/>
            </a:pPr>
            <a:r>
              <a:rPr lang="ru-RU" dirty="0" smtClean="0"/>
              <a:t>Доходы бюджета Сенного сельского поселения Темрюкского района, без учета финансовой помощи из бюджетов других уровней, предусмотрены в объеме: </a:t>
            </a:r>
            <a:r>
              <a:rPr lang="ru-RU" b="1" dirty="0" smtClean="0"/>
              <a:t>94 961,9 </a:t>
            </a:r>
            <a:r>
              <a:rPr lang="ru-RU" dirty="0" smtClean="0"/>
              <a:t>тыс. рублей</a:t>
            </a:r>
          </a:p>
          <a:p>
            <a:pPr indent="374650" algn="just">
              <a:buNone/>
            </a:pPr>
            <a:r>
              <a:rPr lang="ru-RU" dirty="0" smtClean="0"/>
              <a:t>В том числе:</a:t>
            </a:r>
          </a:p>
          <a:p>
            <a:pPr indent="374650" algn="just">
              <a:buNone/>
            </a:pPr>
            <a:r>
              <a:rPr lang="ru-RU" dirty="0" smtClean="0"/>
              <a:t>  Собственные доходы планируются в сумме:  </a:t>
            </a:r>
            <a:r>
              <a:rPr lang="ru-RU" b="1" dirty="0" smtClean="0"/>
              <a:t>94 351,6 </a:t>
            </a:r>
            <a:r>
              <a:rPr lang="ru-RU" dirty="0" smtClean="0"/>
              <a:t>тыс. рублей</a:t>
            </a:r>
          </a:p>
          <a:p>
            <a:pPr indent="374650" algn="just">
              <a:buNone/>
            </a:pPr>
            <a:r>
              <a:rPr lang="ru-RU" dirty="0" smtClean="0"/>
              <a:t>  Безвозмездные поступления из краевого бюджета:</a:t>
            </a:r>
          </a:p>
          <a:p>
            <a:pPr indent="374650" algn="just">
              <a:buNone/>
            </a:pPr>
            <a:r>
              <a:rPr lang="ru-RU" dirty="0" smtClean="0"/>
              <a:t>- в виде  субвенций  в сумме: </a:t>
            </a:r>
            <a:r>
              <a:rPr lang="ru-RU" b="1" dirty="0" smtClean="0"/>
              <a:t>610,3 </a:t>
            </a:r>
            <a:r>
              <a:rPr lang="ru-RU" dirty="0" smtClean="0"/>
              <a:t>тыс.рублей.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r>
              <a:rPr lang="ru-RU" sz="3100" dirty="0" smtClean="0"/>
              <a:t>Налоговые и неналоговые доходы бюджета поселения на 2026 год, тыс. рублей: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69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 Наименование доходов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Ожидаемое исполнение 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2025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Проект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2026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от общего объема доходов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2026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к ожидаемому исполнению 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2025 </a:t>
                      </a: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г.</a:t>
                      </a:r>
                      <a:endParaRPr lang="ru-RU" sz="11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НДФЛ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43 020,4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45 171,4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47,9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105,0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Акцизы на автомобильный бензин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4 913,7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5 459,9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5,8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107,5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Туристический   налог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14,3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29,0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202,8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ЕСХН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23 993,0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25 672,1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27,2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107,0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Налог на имущество физических лиц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5 428,0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5 422,3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5,7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99,9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6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Земельный налог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11 587,0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11 668,1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12,4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100,7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55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Аренда земли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727,0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889,3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0,9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122,3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Аренда имущества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255,4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25,4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0,03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+mn-lt"/>
                          <a:ea typeface="Times New Roman"/>
                          <a:cs typeface="Times New Roman"/>
                        </a:rPr>
                        <a:t>Компенсация затрат бюджетов поселения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3 774,5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Денежные взыскания (штрафы)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20,2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14,0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29,7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Прочие неналоговые доходы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56,1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0,0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Всего налоговых и неналоговых  доходов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93 789,6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Calibri"/>
                          <a:ea typeface="Times New Roman"/>
                          <a:cs typeface="Times New Roman"/>
                        </a:rPr>
                        <a:t>94 351,6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Times New Roman"/>
                          <a:cs typeface="Times New Roman"/>
                        </a:rPr>
                        <a:t>Х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2.Расходная часть бюджета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541338" algn="just">
              <a:buNone/>
            </a:pPr>
            <a:r>
              <a:rPr lang="ru-RU" sz="2400" dirty="0" smtClean="0"/>
              <a:t>Расходы бюджета поселения на 2026 год прогнозируются в объеме  </a:t>
            </a:r>
            <a:r>
              <a:rPr lang="ru-RU" sz="2400" b="1" dirty="0" smtClean="0"/>
              <a:t>94 961,9 </a:t>
            </a:r>
            <a:r>
              <a:rPr lang="ru-RU" sz="2400" dirty="0" smtClean="0"/>
              <a:t>тыс</a:t>
            </a:r>
            <a:r>
              <a:rPr lang="ru-RU" sz="2400" dirty="0" smtClean="0"/>
              <a:t>. рублей. </a:t>
            </a:r>
          </a:p>
          <a:p>
            <a:pPr marL="0" indent="541338" algn="just">
              <a:buNone/>
            </a:pPr>
            <a:r>
              <a:rPr lang="ru-RU" sz="2400" dirty="0" smtClean="0"/>
              <a:t>Динамика и структура расходов бюджета Сенного сельского поселения в разрезе программных и </a:t>
            </a:r>
            <a:r>
              <a:rPr lang="ru-RU" sz="2400" dirty="0" err="1" smtClean="0"/>
              <a:t>непрограммных</a:t>
            </a:r>
            <a:r>
              <a:rPr lang="ru-RU" sz="2400" dirty="0" smtClean="0"/>
              <a:t> направлений за 2025-2026 год, тыс. руб.: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3400" y="3657600"/>
          <a:ext cx="8382000" cy="2747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  <a:gridCol w="1676400"/>
                <a:gridCol w="1676400"/>
              </a:tblGrid>
              <a:tr h="869860"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2025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  ожидаемое исполнение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от общей суммы расходов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2026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год проект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от общей суммы расходов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30340">
                <a:tc>
                  <a:txBody>
                    <a:bodyPr/>
                    <a:lstStyle/>
                    <a:p>
                      <a:pPr marL="298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Расходы всего,  из них: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103 352,2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961,9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100,0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73647">
                <a:tc>
                  <a:txBody>
                    <a:bodyPr/>
                    <a:lstStyle/>
                    <a:p>
                      <a:pPr marL="298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муниципальным программам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97 793,4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94,6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86 528,4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91,1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73647">
                <a:tc>
                  <a:txBody>
                    <a:bodyPr/>
                    <a:lstStyle/>
                    <a:p>
                      <a:pPr marL="298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непрограмнные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мероприятия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5 558,8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Calibri"/>
                          <a:ea typeface="Times New Roman"/>
                          <a:cs typeface="Times New Roman"/>
                        </a:rPr>
                        <a:t>8 433,5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2984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8,9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Расходы бюджета поселения 2025-2026 годы, тыс. рублей: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943905"/>
          <a:ext cx="8229600" cy="54232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990600"/>
                <a:gridCol w="1219200"/>
                <a:gridCol w="914400"/>
                <a:gridCol w="1219200"/>
                <a:gridCol w="990600"/>
              </a:tblGrid>
              <a:tr h="503781"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раздела классификации расходов</a:t>
                      </a:r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2025 год</a:t>
                      </a:r>
                      <a:r>
                        <a:rPr lang="ru-RU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% от общего объема расходов 2025 года</a:t>
                      </a:r>
                      <a:r>
                        <a:rPr lang="ru-RU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2026год</a:t>
                      </a:r>
                      <a:r>
                        <a:rPr lang="ru-RU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% от общего объема расходов 2026 года</a:t>
                      </a:r>
                      <a:r>
                        <a:rPr lang="ru-RU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2026г. в % к 2025 г.</a:t>
                      </a:r>
                      <a:r>
                        <a:rPr lang="ru-RU" sz="10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 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62996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 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28 764,90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27 133,9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94,3</a:t>
                      </a:r>
                    </a:p>
                  </a:txBody>
                  <a:tcPr marL="9525" marR="9525" marT="9525" marB="0"/>
                </a:tc>
              </a:tr>
              <a:tr h="30091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оборона (содержание ВУС)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421,9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580,3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137,5</a:t>
                      </a:r>
                    </a:p>
                  </a:txBody>
                  <a:tcPr marL="9525" marR="9525" marT="9525" marB="0"/>
                </a:tc>
              </a:tr>
              <a:tr h="6046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 (ГО ЧС,  пожарная безопасность)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1 095,40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650,0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59,3</a:t>
                      </a:r>
                    </a:p>
                  </a:txBody>
                  <a:tcPr marL="9525" marR="9525" marT="9525" marB="0"/>
                </a:tc>
              </a:tr>
              <a:tr h="6046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  (БДД, строительство, реконструкция, ремонт и содержание дорог)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11 159,90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11 406,4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12,0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102,2</a:t>
                      </a:r>
                    </a:p>
                  </a:txBody>
                  <a:tcPr marL="9525" marR="9525" marT="9525" marB="0"/>
                </a:tc>
              </a:tr>
              <a:tr h="60460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 (уличное освещение, благоустройство и озеленение)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46 255,40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36 207,9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38,1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78,3</a:t>
                      </a:r>
                    </a:p>
                  </a:txBody>
                  <a:tcPr marL="9525" marR="9525" marT="9525" marB="0"/>
                </a:tc>
              </a:tr>
              <a:tr h="251904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 (трудоустройство молодежи)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242,4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0,2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490,5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202,4</a:t>
                      </a:r>
                    </a:p>
                  </a:txBody>
                  <a:tcPr marL="9525" marR="9525" marT="9525" marB="0"/>
                </a:tc>
              </a:tr>
              <a:tr h="220781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 и кинематография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14 372,50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13,9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14 765,4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102,7</a:t>
                      </a:r>
                    </a:p>
                  </a:txBody>
                  <a:tcPr marL="9525" marR="9525" marT="9525" marB="0"/>
                </a:tc>
              </a:tr>
              <a:tr h="39873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 (пенсионное обеспечение за выслугу лет)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471,3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374,5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79,5</a:t>
                      </a:r>
                    </a:p>
                  </a:txBody>
                  <a:tcPr marL="9525" marR="9525" marT="9525" marB="0"/>
                </a:tc>
              </a:tr>
              <a:tr h="22227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568,6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588,8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103,6</a:t>
                      </a:r>
                    </a:p>
                  </a:txBody>
                  <a:tcPr marL="9525" marR="9525" marT="9525" marB="0"/>
                </a:tc>
              </a:tr>
              <a:tr h="222273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межбюджетные трансферты 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2 764,3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/>
                </a:tc>
              </a:tr>
              <a:tr h="2237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Всего расходов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103 352,20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94 961,90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91,6</a:t>
                      </a:r>
                    </a:p>
                  </a:txBody>
                  <a:tcPr marL="9525" marR="9525" marT="9525" marB="0"/>
                </a:tc>
              </a:tr>
              <a:tr h="2237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Средства местного бюджета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98 954,50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95,7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94 351,60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Х  </a:t>
                      </a:r>
                    </a:p>
                  </a:txBody>
                  <a:tcPr marL="9525" marR="9525" marT="9525" marB="0"/>
                </a:tc>
              </a:tr>
              <a:tr h="230687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Средства районного бюджета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3 945,80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3,8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Х </a:t>
                      </a:r>
                    </a:p>
                  </a:txBody>
                  <a:tcPr marL="9525" marR="9525" marT="9525" marB="0"/>
                </a:tc>
              </a:tr>
              <a:tr h="2237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Средства краевого бюджета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0,1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Х </a:t>
                      </a:r>
                    </a:p>
                  </a:txBody>
                  <a:tcPr marL="9525" marR="9525" marT="9525" marB="0"/>
                </a:tc>
              </a:tr>
              <a:tr h="2237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Средства федерального бюджета</a:t>
                      </a:r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421,9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580,3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 </a:t>
                      </a:r>
                    </a:p>
                  </a:txBody>
                  <a:tcPr marL="9525" marR="9525" marT="952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Расходы бюджета по разделам бюджетной классификации</a:t>
            </a: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04800" y="1219200"/>
          <a:ext cx="86868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469</Words>
  <PresentationFormat>Экран (4:3)</PresentationFormat>
  <Paragraphs>216</Paragraphs>
  <Slides>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Office Theme</vt:lpstr>
      <vt:lpstr>Проект бюджета Сенного сельского поселения  на 2026 год</vt:lpstr>
      <vt:lpstr>1.Доходная часть бюджета  </vt:lpstr>
      <vt:lpstr>Налоговые и неналоговые доходы бюджета поселения на 2026 год, тыс. рублей: </vt:lpstr>
      <vt:lpstr>Слайд 4</vt:lpstr>
      <vt:lpstr>2.Расходная часть бюджета</vt:lpstr>
      <vt:lpstr>Расходы бюджета поселения 2025-2026 годы, тыс. рублей: </vt:lpstr>
      <vt:lpstr>Расходы бюджета по разделам бюджетной классификации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бюджета Сенного сельского поселения  на 2024 год</dc:title>
  <dc:creator>Админ</dc:creator>
  <cp:lastModifiedBy>Админ</cp:lastModifiedBy>
  <cp:revision>66</cp:revision>
  <dcterms:created xsi:type="dcterms:W3CDTF">2023-11-17T07:17:47Z</dcterms:created>
  <dcterms:modified xsi:type="dcterms:W3CDTF">2026-07-13T12:25:43Z</dcterms:modified>
</cp:coreProperties>
</file>