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16642364148925853"/>
          <c:y val="0"/>
        </c:manualLayout>
      </c:layout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6.4387333527753471E-2"/>
          <c:y val="0.18639944692433411"/>
          <c:w val="0.54339980071935456"/>
          <c:h val="0.726436561677592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общей суммы доходов</c:v>
                </c:pt>
              </c:strCache>
            </c:strRef>
          </c:tx>
          <c:explosion val="25"/>
          <c:dPt>
            <c:idx val="7"/>
            <c:explosion val="26"/>
          </c:dPt>
          <c:dLbls>
            <c:dLbl>
              <c:idx val="0"/>
              <c:layout>
                <c:manualLayout>
                  <c:x val="3.0864197530864262E-2"/>
                  <c:y val="-2.8060326608944881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5.4012345679012384E-2"/>
                  <c:y val="-1.6836195965366944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5.8641975308641972E-2"/>
                  <c:y val="0.10382320845309617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3.7037037037037077E-2"/>
                  <c:y val="5.6120653217889794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-6.0185185185185175E-2"/>
                  <c:y val="-2.8060326608944901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-7.8703703703703845E-2"/>
                  <c:y val="-1.9642449573715057E-2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-6.6358146203946811E-2"/>
                  <c:y val="-7.0151037469815838E-2"/>
                </c:manualLayout>
              </c:layout>
              <c:dLblPos val="outEnd"/>
              <c:showVal val="1"/>
            </c:dLbl>
            <c:dLbl>
              <c:idx val="7"/>
              <c:layout>
                <c:manualLayout>
                  <c:x val="-2.4691479537280063E-2"/>
                  <c:y val="-5.0508587896100784E-2"/>
                </c:manualLayout>
              </c:layout>
              <c:dLblPos val="outEnd"/>
              <c:showVal val="1"/>
            </c:dLbl>
            <c:dLblPos val="outEnd"/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НДФЛ 45,7 %</c:v>
                </c:pt>
                <c:pt idx="1">
                  <c:v>Акцизы 5 %</c:v>
                </c:pt>
                <c:pt idx="2">
                  <c:v>ЕСХН 24,6 %</c:v>
                </c:pt>
                <c:pt idx="3">
                  <c:v>Налог на имущество физ лиц 6,4 %</c:v>
                </c:pt>
                <c:pt idx="4">
                  <c:v>Земельный налог 13 % </c:v>
                </c:pt>
                <c:pt idx="5">
                  <c:v>Аренда земли 1 %</c:v>
                </c:pt>
                <c:pt idx="6">
                  <c:v>Аренда имущества 0,3 %</c:v>
                </c:pt>
                <c:pt idx="7">
                  <c:v>Прочие доходы от коменсации затрат бюджетов поселений 3,9 %</c:v>
                </c:pt>
                <c:pt idx="8">
                  <c:v>Доходы от реализации имущества, 0,1 %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45.7</c:v>
                </c:pt>
                <c:pt idx="1">
                  <c:v>5</c:v>
                </c:pt>
                <c:pt idx="2">
                  <c:v>24.6</c:v>
                </c:pt>
                <c:pt idx="3">
                  <c:v>6.4</c:v>
                </c:pt>
                <c:pt idx="4">
                  <c:v>13</c:v>
                </c:pt>
                <c:pt idx="5">
                  <c:v>1</c:v>
                </c:pt>
                <c:pt idx="6">
                  <c:v>0.3</c:v>
                </c:pt>
                <c:pt idx="7">
                  <c:v>3.9</c:v>
                </c:pt>
                <c:pt idx="8">
                  <c:v>0.1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746524739963063"/>
          <c:y val="2.6381125961480461E-4"/>
          <c:w val="0.35099154272382621"/>
          <c:h val="0.99412412341859624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explosion val="25"/>
          <c:dPt>
            <c:idx val="0"/>
            <c:explosion val="27"/>
          </c:dPt>
          <c:dPt>
            <c:idx val="3"/>
            <c:explosion val="30"/>
          </c:dPt>
          <c:dLbls>
            <c:dLbl>
              <c:idx val="0"/>
              <c:layout>
                <c:manualLayout>
                  <c:x val="-2.6234932439000748E-2"/>
                  <c:y val="-0.19340303930898242"/>
                </c:manualLayout>
              </c:layout>
              <c:showVal val="1"/>
            </c:dLbl>
            <c:dLbl>
              <c:idx val="1"/>
              <c:layout>
                <c:manualLayout>
                  <c:x val="-6.6685085416954455E-3"/>
                  <c:y val="-9.5278443455437664E-2"/>
                </c:manualLayout>
              </c:layout>
              <c:showVal val="1"/>
            </c:dLbl>
            <c:dLbl>
              <c:idx val="3"/>
              <c:layout>
                <c:manualLayout>
                  <c:x val="-4.813061196297834E-2"/>
                  <c:y val="0.15153410171554643"/>
                </c:manualLayout>
              </c:layout>
              <c:showVal val="1"/>
            </c:dLbl>
            <c:dLbl>
              <c:idx val="4"/>
              <c:layout>
                <c:manualLayout>
                  <c:x val="-6.0002794789540341E-2"/>
                  <c:y val="0.11787878071473408"/>
                </c:manualLayout>
              </c:layout>
              <c:showVal val="1"/>
            </c:dLbl>
            <c:dLbl>
              <c:idx val="5"/>
              <c:layout>
                <c:manualLayout>
                  <c:x val="-3.4989549917371444E-2"/>
                  <c:y val="-4.1062421411752592E-2"/>
                </c:manualLayout>
              </c:layout>
              <c:showVal val="1"/>
            </c:dLbl>
            <c:dLbl>
              <c:idx val="6"/>
              <c:layout>
                <c:manualLayout>
                  <c:x val="-6.6308629824049906E-2"/>
                  <c:y val="-0.16696225753502664"/>
                </c:manualLayout>
              </c:layout>
              <c:showVal val="1"/>
            </c:dLbl>
            <c:dLbl>
              <c:idx val="7"/>
              <c:layout>
                <c:manualLayout>
                  <c:x val="-7.4470691163604594E-2"/>
                  <c:y val="-0.14341500361359574"/>
                </c:manualLayout>
              </c:layout>
              <c:showVal val="1"/>
            </c:dLbl>
            <c:dLbl>
              <c:idx val="8"/>
              <c:layout>
                <c:manualLayout>
                  <c:x val="8.4535943423738727E-2"/>
                  <c:y val="-7.6771727917351512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 30%</c:v>
                </c:pt>
                <c:pt idx="1">
                  <c:v>Национальная оборона 0,4 %</c:v>
                </c:pt>
                <c:pt idx="2">
                  <c:v>Национальная безопасность и правоохранительная деятельность 1%</c:v>
                </c:pt>
                <c:pt idx="3">
                  <c:v>Национальная экономика 10,8 %</c:v>
                </c:pt>
                <c:pt idx="4">
                  <c:v>Жилищно-коммунальное хозяйство 41,3%</c:v>
                </c:pt>
                <c:pt idx="5">
                  <c:v>Образование 0,3%</c:v>
                </c:pt>
                <c:pt idx="6">
                  <c:v>Культура 15,2 %</c:v>
                </c:pt>
                <c:pt idx="7">
                  <c:v>Социальная политика 0,4 %</c:v>
                </c:pt>
                <c:pt idx="8">
                  <c:v>Физическая культура и спорт 0,6 %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30</c:v>
                </c:pt>
                <c:pt idx="1">
                  <c:v>0.4</c:v>
                </c:pt>
                <c:pt idx="2">
                  <c:v>1</c:v>
                </c:pt>
                <c:pt idx="3">
                  <c:v>10.8</c:v>
                </c:pt>
                <c:pt idx="4">
                  <c:v>41.3</c:v>
                </c:pt>
                <c:pt idx="5">
                  <c:v>0.3</c:v>
                </c:pt>
                <c:pt idx="6">
                  <c:v>15.2</c:v>
                </c:pt>
                <c:pt idx="7">
                  <c:v>0.4</c:v>
                </c:pt>
                <c:pt idx="8">
                  <c:v>0.6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660493827160603"/>
          <c:y val="9.5073689289992044E-4"/>
          <c:w val="0.35339506172839508"/>
          <c:h val="0.99904926310710063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75646-6F69-4D77-BB46-350CFF5200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079DF-D656-4138-B3A2-80AD5D32B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79DF-D656-4138-B3A2-80AD5D32B44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79DF-D656-4138-B3A2-80AD5D32B44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Отчет об исполнении бюджета Сенного сельского поселения Темрюкского района</a:t>
            </a:r>
            <a:br>
              <a:rPr lang="ru-RU" sz="5400" b="1" dirty="0" smtClean="0"/>
            </a:br>
            <a:r>
              <a:rPr lang="ru-RU" sz="5400" b="1" dirty="0" smtClean="0"/>
              <a:t>за 2025 год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8600"/>
          </a:xfrm>
        </p:spPr>
        <p:txBody>
          <a:bodyPr>
            <a:normAutofit fontScale="32500" lnSpcReduction="20000"/>
          </a:bodyPr>
          <a:lstStyle/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1.Доходная часть бюджета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5638800"/>
          </a:xfrm>
        </p:spPr>
        <p:txBody>
          <a:bodyPr>
            <a:normAutofit fontScale="85000" lnSpcReduction="20000"/>
          </a:bodyPr>
          <a:lstStyle/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2025 год в бюджет Сенного сельского поселения Темрюкского района поступило доходов в сумме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101 440,5 тысяч  рублей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 том числе налоговые и неналоговые доходы в сумме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97 546,6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тысяч  рублей,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поступлений из бюджетов других уровней в сумме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3 983,9 тысяч рублей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Неизменно основными источниками поступления налоговых доходов в бюджет поселения являются отчисления от уплаты акцизов, налога на доходы физических лиц, ЕСХН, земельный налог и налог на имущество физических лиц.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доход бюджета Сенного сельского поселения Темрюкского района поступает 15 % от уплаты налога на доходы физических лиц. За 2025 год поступило НДФЛ в сумме 44 604,4 тысяч рублей, или 125,6 % к плану; темп роста  – 108,9% (2025 год к 2024).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2025 году поступление от уплаты акцизов на дизельное топливо, моторные масла, автомобильный, прямогонный бензин, который образует дорожный фонд Сенного сельского поселения Темрюкского района, составило  4 851,1 тысяч  рублей, или 98,7 % к плану, темп роста – 104,5 %.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Единый сельскохозяйственный налог поступил в сумме 23 992,7 тыс.руб. или 100 % к плану, темп роста – 71,8 %.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Земельный налог поступает в размере 100 % от суммы уплаченного налога. В  2025 году земельного налога поступило 12 698,3 тысяч рублей, или 128,7  % к плану, темп роста – 117,1%.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бюджет поселения налог на имущество физических лиц поступает в размере 100 %. В 2025 году поступило налога в сумме 6 249,9 тыс.руб. или 138,8 % к  плану, темп роста  – 123,1 %.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Сумма перечисленных безвозмездных поступлений из бюджетов других уровней составила: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федерального бюджета – 421,9 тыс. рублей;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краевого бюджета  – 30,0 тыс. рублей;</a:t>
            </a:r>
          </a:p>
          <a:p>
            <a:pPr indent="3746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из районного бюджета – 3 442,0  тыс. рублей.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anchor="t">
            <a:normAutofit fontScale="90000"/>
          </a:bodyPr>
          <a:lstStyle/>
          <a:p>
            <a:r>
              <a:rPr lang="ru-RU" sz="3100" dirty="0" smtClean="0"/>
              <a:t>Налоговые и неналоговые доходы бюджета поселения </a:t>
            </a:r>
            <a:r>
              <a:rPr lang="ru-RU" sz="3100" smtClean="0"/>
              <a:t>за 2025 год</a:t>
            </a:r>
            <a:r>
              <a:rPr lang="ru-RU" sz="3100" dirty="0" smtClean="0"/>
              <a:t>, тыс. рублей: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020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295400"/>
                <a:gridCol w="1219200"/>
                <a:gridCol w="1371600"/>
                <a:gridCol w="1371600"/>
                <a:gridCol w="1371600"/>
              </a:tblGrid>
              <a:tr h="6073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Наименование доходов</a:t>
                      </a:r>
                      <a:endParaRPr lang="ru-RU" sz="9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год</a:t>
                      </a:r>
                      <a:endParaRPr lang="ru-RU" sz="9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2025 год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% от общего объема доходов 2025 года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% к плану 2025 г.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темп роста 2025г. в % к 2024г.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7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НДФЛ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40 971,9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44 604,4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45,7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125,6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108,9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Акцизы на автомобильный бензин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4 640,2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4 851,1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98,7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104,5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Туристический налог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44,3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492,2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ЕСХН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33 423,8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23 992,7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24,6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71,8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Налог на имущество физических лиц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5 076,5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6 249,9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6,4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138,8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123,1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Земельный налог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10 846,3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12 698,3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128,7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117,1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Аренда земли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851,5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998,5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142,7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117,3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Аренда имущества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557,6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255,6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100,1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45,8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Доходы от МУП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63,6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8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Доходы от реализации имущества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56,1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7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Денежные взыскания (штрафы)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168,1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105,0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доходы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 компенсации затрат бюджетов поселений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3 774,5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2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неналоговые доходы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148,3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71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налоговых и неналоговых  доходов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96 747,8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97 546,6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Налоговые и неналоговые доходы бюджета поселения за </a:t>
            </a:r>
            <a:r>
              <a:rPr lang="ru-RU" dirty="0" smtClean="0"/>
              <a:t>2025 </a:t>
            </a:r>
            <a:r>
              <a:rPr lang="ru-RU" dirty="0" smtClean="0"/>
              <a:t>год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2.Расходная часть бюджета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2025 году администрацией Сенного сельского поселения Темрюкского района проводились мероприятия в рамках 19 муниципальных программ на общую сумму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97 741,6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 тыс. рублей, из которых освоено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90 738,8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тыс. рублей, что составляет 92,8 %.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Основными из них стали: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Муниципальная  программа «Благоустройство территории Сенного сельского поселения Темрюкского района», объем финансирования программы составил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30 685,2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тыс. рублей, в том числе: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 уличное  освещение израсходовано 3 557,2 тыс. рублей;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 прочие мероприятия по благоустройству 6 893,1тыс. рублей;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обеспечение деятельности МБУ «Благоустройство и озеленение Сенное» 20 144,9 тыс. рублей.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Муниципальная   программа  «Формирование комфортной городской среды Сенного сельского поселения Темрюкского района», объем финансирования программы составил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6 979,7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тыс. рублей.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«Строительство, реконструкция, капитальный ремонт, ремонт и  содержание автомобильных дорог местного значения Сенного сельского поселения Темрюкского района», объем финансирования программы составил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9 733,2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тыс. рублей.</a:t>
            </a:r>
          </a:p>
          <a:p>
            <a:pPr marL="268288" indent="449263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Сенного сельского поселения Темрюкского района», объем финансирования программы составил 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13 536,5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тыс. рублей.</a:t>
            </a:r>
          </a:p>
          <a:p>
            <a:pPr>
              <a:buNone/>
            </a:pPr>
            <a:endParaRPr lang="ru-RU" sz="4000" dirty="0" smtClean="0"/>
          </a:p>
          <a:p>
            <a:pPr marL="0" indent="538163">
              <a:buNone/>
            </a:pPr>
            <a:endParaRPr lang="ru-RU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Расходы бюджета поселения </a:t>
            </a:r>
            <a:r>
              <a:rPr lang="ru-RU" sz="2700" dirty="0" smtClean="0"/>
              <a:t>2024-2025 </a:t>
            </a:r>
            <a:r>
              <a:rPr lang="ru-RU" sz="2700" dirty="0" smtClean="0"/>
              <a:t>годы, тыс. рублей: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943905"/>
          <a:ext cx="8077200" cy="5533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478"/>
                <a:gridCol w="937532"/>
                <a:gridCol w="1153886"/>
                <a:gridCol w="1153886"/>
                <a:gridCol w="1153886"/>
                <a:gridCol w="937532"/>
              </a:tblGrid>
              <a:tr h="691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раздела классификации расходов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год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2025 год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% от общего объема расходов 2025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% к плану 2025 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темп роста 2025г. в % к 2024г.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8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Общегосударственные вопросы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21 626,8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28 693,9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132,7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Национальная оборона (содержание ВУС)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355,1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421,9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118,8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6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Национальная безопасность и правоохранительная деятельность (ГО ЧС,  пожарная безопасность)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315,3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975,7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309,5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6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Национальная экономика  (БДД, строительство, реконструкция, ремонт и содержание дорог)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15 576,0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10 368,2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93,3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6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Жилищно-коммунальное хозяйство (уличное освещение, благоустройство и озеленение)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53 819,5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39 601,8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86,4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Образование (трудоустройство молодежи)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155,3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242,1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155,9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Культура и кинематография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21 210,5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14 529,3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15,2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Соцполитика (пенсионное обеспечение за выслугу лет)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153,0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396,3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259,0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Физическая культура и спорт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4575,6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559,6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расходов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117 787,1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95 788,8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93,1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местного бюджета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98 636,0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91 894,9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районного бюджета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11 761,0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3 442,0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краевого бюджета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7 035,0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0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федерального бюджета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355,1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421,9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Расходы бюджета по разделам бюджетной классификации</a:t>
            </a: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04800" y="13716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436</Words>
  <PresentationFormat>Экран (4:3)</PresentationFormat>
  <Paragraphs>227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Отчет об исполнении бюджета Сенного сельского поселения Темрюкского района за 2025 год</vt:lpstr>
      <vt:lpstr>1.Доходная часть бюджета  </vt:lpstr>
      <vt:lpstr>Налоговые и неналоговые доходы бюджета поселения за 2025 год, тыс. рублей: </vt:lpstr>
      <vt:lpstr>Налоговые и неналоговые доходы бюджета поселения за 2025 год</vt:lpstr>
      <vt:lpstr>2.Расходная часть бюджета</vt:lpstr>
      <vt:lpstr>Расходы бюджета поселения 2024-2025 годы, тыс. рублей: </vt:lpstr>
      <vt:lpstr>Расходы бюджета по разделам бюджетной классификации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Сенного сельского поселения  на 2024 год</dc:title>
  <dc:creator>Админ</dc:creator>
  <cp:lastModifiedBy>Админ</cp:lastModifiedBy>
  <cp:revision>95</cp:revision>
  <dcterms:created xsi:type="dcterms:W3CDTF">2023-11-17T07:17:47Z</dcterms:created>
  <dcterms:modified xsi:type="dcterms:W3CDTF">2026-07-14T06:41:42Z</dcterms:modified>
</cp:coreProperties>
</file>